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0"/>
  </p:notesMasterIdLst>
  <p:handoutMasterIdLst>
    <p:handoutMasterId r:id="rId11"/>
  </p:handoutMasterIdLst>
  <p:sldIdLst>
    <p:sldId id="256" r:id="rId2"/>
    <p:sldId id="268" r:id="rId3"/>
    <p:sldId id="276" r:id="rId4"/>
    <p:sldId id="270" r:id="rId5"/>
    <p:sldId id="271" r:id="rId6"/>
    <p:sldId id="298" r:id="rId7"/>
    <p:sldId id="306" r:id="rId8"/>
    <p:sldId id="277" r:id="rId9"/>
  </p:sldIdLst>
  <p:sldSz cx="9144000" cy="6858000" type="screen4x3"/>
  <p:notesSz cx="6797675" cy="9929813"/>
  <p:defaultTextStyle>
    <a:defPPr>
      <a:defRPr lang="fr-FR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609">
          <p15:clr>
            <a:srgbClr val="A4A3A4"/>
          </p15:clr>
        </p15:guide>
        <p15:guide id="2" pos="34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FA00"/>
    <a:srgbClr val="00F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381" autoAdjust="0"/>
    <p:restoredTop sz="94674"/>
  </p:normalViewPr>
  <p:slideViewPr>
    <p:cSldViewPr>
      <p:cViewPr varScale="1">
        <p:scale>
          <a:sx n="61" d="100"/>
          <a:sy n="61" d="100"/>
        </p:scale>
        <p:origin x="1832" y="60"/>
      </p:cViewPr>
      <p:guideLst>
        <p:guide orient="horz" pos="609"/>
        <p:guide pos="345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notesViewPr>
    <p:cSldViewPr>
      <p:cViewPr varScale="1">
        <p:scale>
          <a:sx n="67" d="100"/>
          <a:sy n="67" d="100"/>
        </p:scale>
        <p:origin x="-2016" y="-96"/>
      </p:cViewPr>
      <p:guideLst>
        <p:guide orient="horz" pos="3128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2" Type="http://schemas.openxmlformats.org/officeDocument/2006/relationships/slide" Target="slides/slide3.xml"/><Relationship Id="rId1" Type="http://schemas.openxmlformats.org/officeDocument/2006/relationships/slide" Target="slides/slide2.xml"/><Relationship Id="rId5" Type="http://schemas.openxmlformats.org/officeDocument/2006/relationships/slide" Target="slides/slide6.xml"/><Relationship Id="rId4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3EA2040E-D929-E2AC-E2BC-32D3A8C8D12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3DC12392-0A80-C516-A0DC-8C856B7A965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6E7CDD36-CDED-5F6E-BB00-A03B92B921F0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2925"/>
            <a:ext cx="294481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E4612C6C-8457-1A5F-4B29-12592B3AF291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275" y="9432925"/>
            <a:ext cx="294481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C0DF102-CD7B-F84D-8D08-71E77F8961F2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A710C362-4077-5C72-DC80-15E0F26BE01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A6B9CEF8-89E5-280F-53CA-8D55AAC54EBE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481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98A821AB-619E-3DD3-C730-5603D6B23DE3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id="{9CC7CCB4-C93F-3B2E-8CAF-97D123D5B5A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6463"/>
            <a:ext cx="5438775" cy="44672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86" tIns="45793" rIns="91586" bIns="4579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 noProof="0"/>
              <a:t>Cliquez pour modifier les styles du texte du masque</a:t>
            </a:r>
          </a:p>
          <a:p>
            <a:pPr lvl="1"/>
            <a:r>
              <a:rPr lang="fr-FR" altLang="fr-FR" noProof="0"/>
              <a:t>Deuxième niveau</a:t>
            </a:r>
          </a:p>
          <a:p>
            <a:pPr lvl="2"/>
            <a:r>
              <a:rPr lang="fr-FR" altLang="fr-FR" noProof="0"/>
              <a:t>Troisième niveau</a:t>
            </a:r>
          </a:p>
          <a:p>
            <a:pPr lvl="3"/>
            <a:r>
              <a:rPr lang="fr-FR" altLang="fr-FR" noProof="0"/>
              <a:t>Quatrième niveau</a:t>
            </a:r>
          </a:p>
          <a:p>
            <a:pPr lvl="4"/>
            <a:r>
              <a:rPr lang="fr-FR" altLang="fr-FR" noProof="0"/>
              <a:t>Cinquième niveau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id="{EFD26177-1E7F-9AA9-1C48-C74558F8C64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2925"/>
            <a:ext cx="294481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id="{7075751E-F407-C78D-3BBA-AAD08D5BEF2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32925"/>
            <a:ext cx="2944813" cy="4953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586" tIns="45793" rIns="91586" bIns="45793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D3E0DA4-F187-F647-9B41-BA012A9D9B2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3791353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MS PGothic" panose="020B0600070205080204" pitchFamily="34" charset="-128"/>
        <a:cs typeface="MS PGothic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3E0DA4-F187-F647-9B41-BA012A9D9B2A}" type="slidenum">
              <a:rPr lang="fr-FR" altLang="fr-FR" smtClean="0"/>
              <a:pPr>
                <a:defRPr/>
              </a:pPr>
              <a:t>1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071959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92309266-4E10-2C75-0E56-FEA3769FCE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91BC53C-49AF-1749-A312-CCA718FD3A4A}" type="slidenum">
              <a:rPr lang="fr-FR" altLang="fr-FR" smtClean="0"/>
              <a:pPr/>
              <a:t>2</a:t>
            </a:fld>
            <a:endParaRPr lang="fr-FR" altLang="fr-FR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3DCB3F0-844A-7269-92F0-49AB61DB93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ACD61D1-8721-DCB4-68FA-E08E47DDAA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2058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92309266-4E10-2C75-0E56-FEA3769FCE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91BC53C-49AF-1749-A312-CCA718FD3A4A}" type="slidenum">
              <a:rPr lang="fr-FR" altLang="fr-FR" smtClean="0"/>
              <a:pPr/>
              <a:t>3</a:t>
            </a:fld>
            <a:endParaRPr lang="fr-FR" altLang="fr-FR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3DCB3F0-844A-7269-92F0-49AB61DB93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ACD61D1-8721-DCB4-68FA-E08E47DDAA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188576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92309266-4E10-2C75-0E56-FEA3769FCE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91BC53C-49AF-1749-A312-CCA718FD3A4A}" type="slidenum">
              <a:rPr lang="fr-FR" altLang="fr-FR" smtClean="0"/>
              <a:pPr/>
              <a:t>4</a:t>
            </a:fld>
            <a:endParaRPr lang="fr-FR" altLang="fr-FR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3DCB3F0-844A-7269-92F0-49AB61DB93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ACD61D1-8721-DCB4-68FA-E08E47DDAA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04258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92309266-4E10-2C75-0E56-FEA3769FCE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91BC53C-49AF-1749-A312-CCA718FD3A4A}" type="slidenum">
              <a:rPr lang="fr-FR" altLang="fr-FR" smtClean="0"/>
              <a:pPr/>
              <a:t>5</a:t>
            </a:fld>
            <a:endParaRPr lang="fr-FR" altLang="fr-FR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3DCB3F0-844A-7269-92F0-49AB61DB93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ACD61D1-8721-DCB4-68FA-E08E47DDAA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053002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>
            <a:extLst>
              <a:ext uri="{FF2B5EF4-FFF2-40B4-BE49-F238E27FC236}">
                <a16:creationId xmlns:a16="http://schemas.microsoft.com/office/drawing/2014/main" id="{92309266-4E10-2C75-0E56-FEA3769FCEF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fld id="{B91BC53C-49AF-1749-A312-CCA718FD3A4A}" type="slidenum">
              <a:rPr lang="fr-FR" altLang="fr-FR" smtClean="0"/>
              <a:pPr/>
              <a:t>6</a:t>
            </a:fld>
            <a:endParaRPr lang="fr-FR" altLang="fr-FR"/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63DCB3F0-844A-7269-92F0-49AB61DB930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DACD61D1-8721-DCB4-68FA-E08E47DDAA3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06463" y="4716463"/>
            <a:ext cx="4984750" cy="44672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fr-FR">
              <a:ea typeface="ＭＳ Ｐゴシック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820799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C623E98-23ED-F1D9-A07F-245808A52E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F05C0C-55B8-4346-8C65-7B754715D199}" type="datetimeFigureOut">
              <a:rPr lang="fr-FR" altLang="fr-FR"/>
              <a:pPr>
                <a:defRPr/>
              </a:pPr>
              <a:t>29/05/2026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F13D04E-2535-4F18-A8DD-00E00D9E2F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23874860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A13DCEC-D7B7-1C77-D477-AE3CCBCBC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14CB0A-C4F9-2E4A-B96A-07F47AA302DB}" type="datetimeFigureOut">
              <a:rPr lang="fr-FR" altLang="fr-FR"/>
              <a:pPr>
                <a:defRPr/>
              </a:pPr>
              <a:t>29/05/2026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420FC7-6D8C-EE59-8777-153DF79F9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33ABADC-54CF-59F1-9608-752CA99A92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D0239-7C30-5C43-8EE0-29E562464518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258019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CB8C112-66FA-E7DE-E277-340B777018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18CFA-E523-8F42-93DB-3FCD53B55E97}" type="datetimeFigureOut">
              <a:rPr lang="fr-FR" altLang="fr-FR"/>
              <a:pPr>
                <a:defRPr/>
              </a:pPr>
              <a:t>29/05/2026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5BF6902-41E8-3369-0C26-1B9FD5011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99699E-AF84-4689-AB6E-B77AE52B34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ABF48E-B511-C147-ADE1-F26466F67E3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592020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re. Contenu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7322C41-FE62-BCB8-7516-C8380E9C7F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69D70AC-ABE8-132F-876A-EA1C3CEF1DE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344430B-3E84-C5F3-4CBF-42DA8EBF4B6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46E4E85F-D1FF-B5E1-CC35-C63B975E748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334F20A-277F-3670-0228-A45067B86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fr-FR" alt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1AA088D-68D7-B576-3AA7-A9BA888F2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3030F6F-D95D-9445-8DFA-52BB5965677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9606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ED09BC6-D816-4675-76F2-4DACADE2E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F24F3-B744-2745-A8E4-E55981B4A9DC}" type="datetimeFigureOut">
              <a:rPr lang="fr-FR" altLang="fr-FR"/>
              <a:pPr>
                <a:defRPr/>
              </a:pPr>
              <a:t>29/05/2026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402C414-F17B-591A-3DE4-166C0A72F9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A3F8B37-1C26-06BB-AA29-D76D03BCE6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7EDD60-B13C-AC4C-B283-F47CC93D415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30630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ACC3D6F4-17F4-DC04-C4FE-58ACB4A83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2123ED-1B0C-B542-B56C-E3BFC9DA5FFC}" type="datetimeFigureOut">
              <a:rPr lang="fr-FR" altLang="fr-FR"/>
              <a:pPr>
                <a:defRPr/>
              </a:pPr>
              <a:t>29/05/2026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52FB0AA-93C7-74CC-3E44-5E5F31B043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10DB4DCF-E514-2264-BE4D-09F838EAF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E5985-FBBE-0341-8561-44FE71F1A4FF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051342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93AB0259-D950-2A07-2BD6-ADFA4C5985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535A3-4AA2-F645-910A-1F73621D36AF}" type="datetimeFigureOut">
              <a:rPr lang="fr-FR" altLang="fr-FR"/>
              <a:pPr>
                <a:defRPr/>
              </a:pPr>
              <a:t>29/05/2026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D7F67E8-A3D8-E354-C829-2D90EF64A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9F78226-B0DF-E782-76E2-60283063AC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3865AD-49E7-3146-B18D-4BB5E5B124D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088172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>
            <a:extLst>
              <a:ext uri="{FF2B5EF4-FFF2-40B4-BE49-F238E27FC236}">
                <a16:creationId xmlns:a16="http://schemas.microsoft.com/office/drawing/2014/main" id="{1D2670CA-078B-E198-46B8-5B9C0BF2D1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DBD7E8-05C7-5042-9BE6-3E50740B2B73}" type="datetimeFigureOut">
              <a:rPr lang="fr-FR" altLang="fr-FR"/>
              <a:pPr>
                <a:defRPr/>
              </a:pPr>
              <a:t>29/05/2026</a:t>
            </a:fld>
            <a:endParaRPr lang="fr-FR" altLang="fr-FR"/>
          </a:p>
        </p:txBody>
      </p:sp>
      <p:sp>
        <p:nvSpPr>
          <p:cNvPr id="8" name="Espace réservé du pied de page 4">
            <a:extLst>
              <a:ext uri="{FF2B5EF4-FFF2-40B4-BE49-F238E27FC236}">
                <a16:creationId xmlns:a16="http://schemas.microsoft.com/office/drawing/2014/main" id="{1E3BA761-4F36-BCD2-BEAA-4B96F6DD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>
            <a:extLst>
              <a:ext uri="{FF2B5EF4-FFF2-40B4-BE49-F238E27FC236}">
                <a16:creationId xmlns:a16="http://schemas.microsoft.com/office/drawing/2014/main" id="{C54B044C-BB90-DBA0-6FE3-5BBFCF826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8921BF-4B75-3F45-80FC-BF60C8BD5816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0088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3">
            <a:extLst>
              <a:ext uri="{FF2B5EF4-FFF2-40B4-BE49-F238E27FC236}">
                <a16:creationId xmlns:a16="http://schemas.microsoft.com/office/drawing/2014/main" id="{613381E5-F3AF-2DE0-2BC5-F34E20684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E0D95-E0C6-A346-B2C1-B9077AA71AF5}" type="datetimeFigureOut">
              <a:rPr lang="fr-FR" altLang="fr-FR"/>
              <a:pPr>
                <a:defRPr/>
              </a:pPr>
              <a:t>29/05/2026</a:t>
            </a:fld>
            <a:endParaRPr lang="fr-FR" altLang="fr-FR"/>
          </a:p>
        </p:txBody>
      </p:sp>
      <p:sp>
        <p:nvSpPr>
          <p:cNvPr id="4" name="Espace réservé du pied de page 4">
            <a:extLst>
              <a:ext uri="{FF2B5EF4-FFF2-40B4-BE49-F238E27FC236}">
                <a16:creationId xmlns:a16="http://schemas.microsoft.com/office/drawing/2014/main" id="{4B108D17-955A-37D1-69E5-1907071741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7C061866-FA4E-7DBB-9464-10A81607E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A3343B-8A41-DB46-9691-E7726424525E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42622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>
            <a:extLst>
              <a:ext uri="{FF2B5EF4-FFF2-40B4-BE49-F238E27FC236}">
                <a16:creationId xmlns:a16="http://schemas.microsoft.com/office/drawing/2014/main" id="{F9DB606A-5780-0BC4-1116-FDDD8036AE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4E40A-8099-E44C-A86D-CD514D78230F}" type="datetimeFigureOut">
              <a:rPr lang="fr-FR" altLang="fr-FR"/>
              <a:pPr>
                <a:defRPr/>
              </a:pPr>
              <a:t>29/05/2026</a:t>
            </a:fld>
            <a:endParaRPr lang="fr-FR" altLang="fr-FR"/>
          </a:p>
        </p:txBody>
      </p:sp>
      <p:sp>
        <p:nvSpPr>
          <p:cNvPr id="3" name="Espace réservé du pied de page 4">
            <a:extLst>
              <a:ext uri="{FF2B5EF4-FFF2-40B4-BE49-F238E27FC236}">
                <a16:creationId xmlns:a16="http://schemas.microsoft.com/office/drawing/2014/main" id="{33F92AB4-88B5-CB48-A0E0-E12CBFDDCA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365FA19A-59DA-908E-8826-DD58F38DD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E0E50D-9B20-BF45-88E6-B54CCA37F1F9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29035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D8B76099-E9F2-DD1E-8337-FDA2D2B21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4BF383-C04A-3849-8D93-C88C5FB2B97A}" type="datetimeFigureOut">
              <a:rPr lang="fr-FR" altLang="fr-FR"/>
              <a:pPr>
                <a:defRPr/>
              </a:pPr>
              <a:t>29/05/2026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777287FD-27A9-974B-5A7D-D05F19957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F3F0A789-180B-98C8-5A50-EFC2683377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256233-EE1F-2B44-9C56-E502772AB007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678711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fr-FR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e la date 3">
            <a:extLst>
              <a:ext uri="{FF2B5EF4-FFF2-40B4-BE49-F238E27FC236}">
                <a16:creationId xmlns:a16="http://schemas.microsoft.com/office/drawing/2014/main" id="{97F070BD-747C-D2A4-1A72-1D31379E2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CCFFE8-40A8-884B-AA3E-32D7BCE91AA2}" type="datetimeFigureOut">
              <a:rPr lang="fr-FR" altLang="fr-FR"/>
              <a:pPr>
                <a:defRPr/>
              </a:pPr>
              <a:t>29/05/2026</a:t>
            </a:fld>
            <a:endParaRPr lang="fr-FR" altLang="fr-FR"/>
          </a:p>
        </p:txBody>
      </p:sp>
      <p:sp>
        <p:nvSpPr>
          <p:cNvPr id="6" name="Espace réservé du pied de page 4">
            <a:extLst>
              <a:ext uri="{FF2B5EF4-FFF2-40B4-BE49-F238E27FC236}">
                <a16:creationId xmlns:a16="http://schemas.microsoft.com/office/drawing/2014/main" id="{C352AC39-4283-4B9F-A56B-57D42741E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2D8D3764-FBCF-98C0-B756-116E6B283A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DDD31F-F511-9947-AF85-E9D285719D53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603882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>
            <a:extLst>
              <a:ext uri="{FF2B5EF4-FFF2-40B4-BE49-F238E27FC236}">
                <a16:creationId xmlns:a16="http://schemas.microsoft.com/office/drawing/2014/main" id="{560EBABE-EF02-20C6-3DF3-D0FFDD32302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 style du titre</a:t>
            </a:r>
          </a:p>
        </p:txBody>
      </p:sp>
      <p:sp>
        <p:nvSpPr>
          <p:cNvPr id="1027" name="Espace réservé du texte 2">
            <a:extLst>
              <a:ext uri="{FF2B5EF4-FFF2-40B4-BE49-F238E27FC236}">
                <a16:creationId xmlns:a16="http://schemas.microsoft.com/office/drawing/2014/main" id="{386C07B5-291F-E5AC-95B1-5560FF138C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fr-FR"/>
              <a:t>Modifiez les styles du texte du masque</a:t>
            </a:r>
          </a:p>
          <a:p>
            <a:pPr lvl="1"/>
            <a:r>
              <a:rPr lang="fr-FR" altLang="fr-FR"/>
              <a:t>Deuxième niveau</a:t>
            </a:r>
          </a:p>
          <a:p>
            <a:pPr lvl="2"/>
            <a:r>
              <a:rPr lang="fr-FR" altLang="fr-FR"/>
              <a:t>Troisième niveau</a:t>
            </a:r>
          </a:p>
          <a:p>
            <a:pPr lvl="3"/>
            <a:r>
              <a:rPr lang="fr-FR" altLang="fr-FR"/>
              <a:t>Quatrième niveau</a:t>
            </a:r>
          </a:p>
          <a:p>
            <a:pPr lvl="4"/>
            <a:r>
              <a:rPr lang="fr-FR" alt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4CCB247-2747-33EA-76A5-37E1FAE915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FFCC7858-D2D3-8D40-A393-E25888634C91}" type="datetimeFigureOut">
              <a:rPr lang="fr-FR" altLang="fr-FR"/>
              <a:pPr>
                <a:defRPr/>
              </a:pPr>
              <a:t>29/05/2026</a:t>
            </a:fld>
            <a:endParaRPr lang="fr-FR" alt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0FA247E-8FCA-8E88-BE74-3114D620607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E210E41-9028-2410-950C-A3E219A734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D2E2E293-1C2C-464C-B51A-0C3EF248D83A}" type="slidenum">
              <a:rPr lang="fr-FR" altLang="fr-FR"/>
              <a:pPr>
                <a:defRPr/>
              </a:pPr>
              <a:t>‹N°›</a:t>
            </a:fld>
            <a:endParaRPr lang="fr-FR" altLang="fr-F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54EC49D2-4E0C-D67C-B0C5-BB2E36A6CF99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411413" y="6453188"/>
            <a:ext cx="6121400" cy="404812"/>
          </a:xfrm>
          <a:prstGeom prst="rect">
            <a:avLst/>
          </a:prstGeom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 eaLnBrk="1" hangingPunct="1">
              <a:defRPr/>
            </a:pPr>
            <a:r>
              <a:rPr lang="fr-FR" sz="1400" b="1" dirty="0">
                <a:solidFill>
                  <a:srgbClr val="FF0000"/>
                </a:solidFill>
                <a:latin typeface="Calibri" charset="0"/>
              </a:rPr>
              <a:t>Mai 2026</a:t>
            </a:r>
          </a:p>
        </p:txBody>
      </p:sp>
      <p:sp>
        <p:nvSpPr>
          <p:cNvPr id="8" name="Rectangle 6">
            <a:extLst>
              <a:ext uri="{FF2B5EF4-FFF2-40B4-BE49-F238E27FC236}">
                <a16:creationId xmlns:a16="http://schemas.microsoft.com/office/drawing/2014/main" id="{0FD4C4B1-515E-5614-AE82-97FE5BB5535B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242300" y="6453188"/>
            <a:ext cx="901700" cy="331787"/>
          </a:xfrm>
          <a:prstGeom prst="rect">
            <a:avLst/>
          </a:prstGeom>
          <a:noFill/>
          <a:ln>
            <a:noFill/>
          </a:ln>
          <a:effectLst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hangingPunct="1">
              <a:defRPr/>
            </a:pPr>
            <a:r>
              <a:rPr lang="fr-FR" altLang="fr-FR" sz="1400">
                <a:latin typeface="Calibri" panose="020F0502020204030204" pitchFamily="34" charset="0"/>
              </a:rPr>
              <a:t>T </a:t>
            </a:r>
            <a:fld id="{ED68A5D6-E2F3-7E43-B62B-D37CF3135C08}" type="slidenum">
              <a:rPr lang="fr-FR" altLang="fr-FR" sz="1400" smtClean="0">
                <a:latin typeface="Calibri" panose="020F0502020204030204" pitchFamily="34" charset="0"/>
              </a:rPr>
              <a:pPr algn="r" eaLnBrk="1" hangingPunct="1">
                <a:defRPr/>
              </a:pPr>
              <a:t>‹N°›</a:t>
            </a:fld>
            <a:endParaRPr lang="fr-FR" altLang="fr-FR" sz="1400">
              <a:latin typeface="Calibri" panose="020F0502020204030204" pitchFamily="34" charset="0"/>
            </a:endParaRPr>
          </a:p>
        </p:txBody>
      </p:sp>
      <p:pic>
        <p:nvPicPr>
          <p:cNvPr id="1033" name="Image 1">
            <a:extLst>
              <a:ext uri="{FF2B5EF4-FFF2-40B4-BE49-F238E27FC236}">
                <a16:creationId xmlns:a16="http://schemas.microsoft.com/office/drawing/2014/main" id="{F5223887-C7E7-A1AD-711A-F69F0E51F37F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6140450"/>
            <a:ext cx="1052513" cy="717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535" r:id="rId1"/>
    <p:sldLayoutId id="2147484525" r:id="rId2"/>
    <p:sldLayoutId id="2147484526" r:id="rId3"/>
    <p:sldLayoutId id="2147484527" r:id="rId4"/>
    <p:sldLayoutId id="2147484528" r:id="rId5"/>
    <p:sldLayoutId id="2147484529" r:id="rId6"/>
    <p:sldLayoutId id="2147484530" r:id="rId7"/>
    <p:sldLayoutId id="2147484531" r:id="rId8"/>
    <p:sldLayoutId id="2147484532" r:id="rId9"/>
    <p:sldLayoutId id="2147484533" r:id="rId10"/>
    <p:sldLayoutId id="2147484534" r:id="rId11"/>
    <p:sldLayoutId id="2147484537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MS PGothic" panose="020B0600070205080204" pitchFamily="34" charset="-128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MS PGothic" panose="020B0600070205080204" pitchFamily="34" charset="-128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MS PGothic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e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2.bin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oneTexte 3">
            <a:extLst>
              <a:ext uri="{FF2B5EF4-FFF2-40B4-BE49-F238E27FC236}">
                <a16:creationId xmlns:a16="http://schemas.microsoft.com/office/drawing/2014/main" id="{EEA16234-7EC6-88EE-64C9-272B33B0F04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19250" y="4508500"/>
            <a:ext cx="18573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1800">
              <a:latin typeface="Arial" panose="020B0604020202020204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B6FA439-7CAC-7225-FED2-45350D7264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700" y="5913438"/>
            <a:ext cx="2281238" cy="93662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hangingPunct="1">
              <a:defRPr/>
            </a:pPr>
            <a:endParaRPr lang="fr-FR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5125" name="Image 1">
            <a:extLst>
              <a:ext uri="{FF2B5EF4-FFF2-40B4-BE49-F238E27FC236}">
                <a16:creationId xmlns:a16="http://schemas.microsoft.com/office/drawing/2014/main" id="{35C9C919-DD79-7590-E786-440F9245A9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59" y="0"/>
            <a:ext cx="9144000" cy="1295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FD31F3B8-0B69-AD2F-1CF4-1EF47816CC4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393" y="5298599"/>
            <a:ext cx="1905000" cy="129540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EEB53AFE-68AD-E188-3ACA-E9F097FA24D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68538" y="1436762"/>
            <a:ext cx="5796436" cy="5229200"/>
          </a:xfrm>
          <a:prstGeom prst="rect">
            <a:avLst/>
          </a:prstGeom>
        </p:spPr>
      </p:pic>
      <p:sp>
        <p:nvSpPr>
          <p:cNvPr id="2" name="ZoneTexte 1">
            <a:extLst>
              <a:ext uri="{FF2B5EF4-FFF2-40B4-BE49-F238E27FC236}">
                <a16:creationId xmlns:a16="http://schemas.microsoft.com/office/drawing/2014/main" id="{D1321831-226F-F507-643C-E23744ACB99A}"/>
              </a:ext>
            </a:extLst>
          </p:cNvPr>
          <p:cNvSpPr txBox="1"/>
          <p:nvPr/>
        </p:nvSpPr>
        <p:spPr>
          <a:xfrm>
            <a:off x="2079212" y="6171182"/>
            <a:ext cx="6473247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fr-FR" sz="2800" b="1" i="1" dirty="0">
                <a:solidFill>
                  <a:srgbClr val="FF0000"/>
                </a:solidFill>
              </a:rPr>
              <a:t>      </a:t>
            </a:r>
            <a:r>
              <a:rPr lang="fr-FR" sz="2800" b="1" i="1" dirty="0">
                <a:solidFill>
                  <a:srgbClr val="0070C0"/>
                </a:solidFill>
              </a:rPr>
              <a:t>Jeudi 28 mai 2026 – 18h/20h        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oneTexte 1">
            <a:extLst>
              <a:ext uri="{FF2B5EF4-FFF2-40B4-BE49-F238E27FC236}">
                <a16:creationId xmlns:a16="http://schemas.microsoft.com/office/drawing/2014/main" id="{C3C6D227-765D-8121-2534-9D78962C28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075" y="455613"/>
            <a:ext cx="856932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2800" dirty="0">
                <a:solidFill>
                  <a:schemeClr val="accent5">
                    <a:lumMod val="75000"/>
                  </a:schemeClr>
                </a:solidFill>
                <a:latin typeface="Helvetica Neue Light"/>
                <a:cs typeface="Helvetica Neue Light"/>
              </a:rPr>
              <a:t>IPS – Indice de position sociale</a:t>
            </a:r>
          </a:p>
        </p:txBody>
      </p:sp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040F9CD-3DBB-DC9C-2747-2C608A74271C}"/>
              </a:ext>
            </a:extLst>
          </p:cNvPr>
          <p:cNvCxnSpPr/>
          <p:nvPr/>
        </p:nvCxnSpPr>
        <p:spPr>
          <a:xfrm flipV="1">
            <a:off x="0" y="954088"/>
            <a:ext cx="8343900" cy="269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8">
            <a:extLst>
              <a:ext uri="{FF2B5EF4-FFF2-40B4-BE49-F238E27FC236}">
                <a16:creationId xmlns:a16="http://schemas.microsoft.com/office/drawing/2014/main" id="{7A10B2E8-B3A3-60B7-5A63-967AD86D3D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131590"/>
            <a:ext cx="1299696" cy="137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10">
            <a:extLst>
              <a:ext uri="{FF2B5EF4-FFF2-40B4-BE49-F238E27FC236}">
                <a16:creationId xmlns:a16="http://schemas.microsoft.com/office/drawing/2014/main" id="{527D9E76-007A-7A9D-3626-8FDC5B9318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3848" y="1141626"/>
            <a:ext cx="3737453" cy="1323439"/>
          </a:xfrm>
          <a:prstGeom prst="rect">
            <a:avLst/>
          </a:prstGeom>
          <a:solidFill>
            <a:srgbClr val="00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/>
              <a:t>L’indice de position sociale (IPS) : un outil statistique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/>
              <a:t>pour décrire les inégalités sociales entre établissements</a:t>
            </a:r>
          </a:p>
        </p:txBody>
      </p:sp>
      <p:sp>
        <p:nvSpPr>
          <p:cNvPr id="4" name="AutoShape 15">
            <a:extLst>
              <a:ext uri="{FF2B5EF4-FFF2-40B4-BE49-F238E27FC236}">
                <a16:creationId xmlns:a16="http://schemas.microsoft.com/office/drawing/2014/main" id="{7CFA8589-DB93-67F9-97F7-A9022643A6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8775" y="2652617"/>
            <a:ext cx="6242603" cy="424872"/>
          </a:xfrm>
          <a:custGeom>
            <a:avLst/>
            <a:gdLst>
              <a:gd name="T0" fmla="*/ 1659630005 w 21600"/>
              <a:gd name="T1" fmla="*/ 0 h 21600"/>
              <a:gd name="T2" fmla="*/ 0 w 21600"/>
              <a:gd name="T3" fmla="*/ 7687028 h 21600"/>
              <a:gd name="T4" fmla="*/ 1659630005 w 21600"/>
              <a:gd name="T5" fmla="*/ 15374030 h 21600"/>
              <a:gd name="T6" fmla="*/ 2147483646 w 21600"/>
              <a:gd name="T7" fmla="*/ 768702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" name="Rectangle 12">
            <a:extLst>
              <a:ext uri="{FF2B5EF4-FFF2-40B4-BE49-F238E27FC236}">
                <a16:creationId xmlns:a16="http://schemas.microsoft.com/office/drawing/2014/main" id="{3C66C955-C811-F6B3-5098-D1643D3B0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04605" y="2516495"/>
            <a:ext cx="19239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Arial" panose="020B0604020202020204" pitchFamily="34" charset="0"/>
              </a:rPr>
              <a:t>Des scores de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Arial" panose="020B0604020202020204" pitchFamily="34" charset="0"/>
              </a:rPr>
              <a:t>45 à 185</a:t>
            </a:r>
          </a:p>
        </p:txBody>
      </p:sp>
      <p:sp>
        <p:nvSpPr>
          <p:cNvPr id="7" name="Rectangle 13">
            <a:extLst>
              <a:ext uri="{FF2B5EF4-FFF2-40B4-BE49-F238E27FC236}">
                <a16:creationId xmlns:a16="http://schemas.microsoft.com/office/drawing/2014/main" id="{4E1525B1-D415-C0DA-5CCB-5EA879EB53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45831" y="5282598"/>
            <a:ext cx="164147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Arial" panose="020B0604020202020204" pitchFamily="34" charset="0"/>
              </a:rPr>
              <a:t>IPS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000" b="1" dirty="0">
                <a:latin typeface="Arial" panose="020B0604020202020204" pitchFamily="34" charset="0"/>
              </a:rPr>
              <a:t>Individuels</a:t>
            </a:r>
          </a:p>
        </p:txBody>
      </p:sp>
      <p:sp>
        <p:nvSpPr>
          <p:cNvPr id="8" name="AutoShape 16">
            <a:extLst>
              <a:ext uri="{FF2B5EF4-FFF2-40B4-BE49-F238E27FC236}">
                <a16:creationId xmlns:a16="http://schemas.microsoft.com/office/drawing/2014/main" id="{3C1250DA-CF4D-8CF4-A9E3-F1211703022C}"/>
              </a:ext>
            </a:extLst>
          </p:cNvPr>
          <p:cNvSpPr>
            <a:spLocks noChangeArrowheads="1"/>
          </p:cNvSpPr>
          <p:nvPr/>
        </p:nvSpPr>
        <p:spPr bwMode="auto">
          <a:xfrm rot="5400000">
            <a:off x="7403662" y="3981407"/>
            <a:ext cx="1325814" cy="630238"/>
          </a:xfrm>
          <a:custGeom>
            <a:avLst/>
            <a:gdLst>
              <a:gd name="T0" fmla="*/ 45995106 w 21600"/>
              <a:gd name="T1" fmla="*/ 0 h 21600"/>
              <a:gd name="T2" fmla="*/ 0 w 21600"/>
              <a:gd name="T3" fmla="*/ 9194443 h 21600"/>
              <a:gd name="T4" fmla="*/ 45995106 w 21600"/>
              <a:gd name="T5" fmla="*/ 18388886 h 21600"/>
              <a:gd name="T6" fmla="*/ 61326772 w 21600"/>
              <a:gd name="T7" fmla="*/ 919444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AutoShape 17">
            <a:extLst>
              <a:ext uri="{FF2B5EF4-FFF2-40B4-BE49-F238E27FC236}">
                <a16:creationId xmlns:a16="http://schemas.microsoft.com/office/drawing/2014/main" id="{62776C60-BAC2-E550-4019-883B04B0C331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3891765" y="5605764"/>
            <a:ext cx="2632075" cy="576263"/>
          </a:xfrm>
          <a:custGeom>
            <a:avLst/>
            <a:gdLst>
              <a:gd name="T0" fmla="*/ 240549234 w 21600"/>
              <a:gd name="T1" fmla="*/ 0 h 21600"/>
              <a:gd name="T2" fmla="*/ 0 w 21600"/>
              <a:gd name="T3" fmla="*/ 7687028 h 21600"/>
              <a:gd name="T4" fmla="*/ 240549234 w 21600"/>
              <a:gd name="T5" fmla="*/ 15374030 h 21600"/>
              <a:gd name="T6" fmla="*/ 320732352 w 21600"/>
              <a:gd name="T7" fmla="*/ 7687028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4" name="Picture 9">
            <a:extLst>
              <a:ext uri="{FF2B5EF4-FFF2-40B4-BE49-F238E27FC236}">
                <a16:creationId xmlns:a16="http://schemas.microsoft.com/office/drawing/2014/main" id="{3152F743-56C4-C51B-7F47-F0F11F4273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87" y="3228981"/>
            <a:ext cx="2435373" cy="1670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19">
            <a:extLst>
              <a:ext uri="{FF2B5EF4-FFF2-40B4-BE49-F238E27FC236}">
                <a16:creationId xmlns:a16="http://schemas.microsoft.com/office/drawing/2014/main" id="{5248698F-B545-B301-9E3B-13241E97F6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92831" y="4959432"/>
            <a:ext cx="287198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CC0000"/>
                </a:solidFill>
                <a:latin typeface="Arial" panose="020B0604020202020204" pitchFamily="34" charset="0"/>
              </a:rPr>
              <a:t>Attributs favorables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1600" b="1" dirty="0">
                <a:solidFill>
                  <a:srgbClr val="CC0000"/>
                </a:solidFill>
                <a:latin typeface="Arial" panose="020B0604020202020204" pitchFamily="34" charset="0"/>
              </a:rPr>
              <a:t>À la réussite scolaire</a:t>
            </a:r>
          </a:p>
        </p:txBody>
      </p:sp>
      <p:sp>
        <p:nvSpPr>
          <p:cNvPr id="16" name="Oval 20">
            <a:extLst>
              <a:ext uri="{FF2B5EF4-FFF2-40B4-BE49-F238E27FC236}">
                <a16:creationId xmlns:a16="http://schemas.microsoft.com/office/drawing/2014/main" id="{F5636807-A5BD-AB92-4A58-73A4EE768E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9371" y="5314620"/>
            <a:ext cx="2592387" cy="1223963"/>
          </a:xfrm>
          <a:prstGeom prst="ellipse">
            <a:avLst/>
          </a:prstGeom>
          <a:blipFill dpi="0" rotWithShape="1">
            <a:blip r:embed="rId5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sp>
        <p:nvSpPr>
          <p:cNvPr id="17" name="Rectangle 11">
            <a:extLst>
              <a:ext uri="{FF2B5EF4-FFF2-40B4-BE49-F238E27FC236}">
                <a16:creationId xmlns:a16="http://schemas.microsoft.com/office/drawing/2014/main" id="{0C1FBA15-F6CC-4402-F5DD-21514C1E2C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745" y="2606677"/>
            <a:ext cx="2675732" cy="181588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b="1" dirty="0">
                <a:latin typeface="Arial" panose="020B0604020202020204" pitchFamily="34" charset="0"/>
              </a:rPr>
              <a:t>Une enquête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fr-FR" altLang="fr-FR" sz="1600" b="1" dirty="0">
                <a:solidFill>
                  <a:srgbClr val="0066FF"/>
                </a:solidFill>
                <a:latin typeface="Arial" panose="020B0604020202020204" pitchFamily="34" charset="0"/>
              </a:rPr>
              <a:t>Profession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fr-FR" altLang="fr-FR" sz="1600" b="1" dirty="0">
                <a:solidFill>
                  <a:srgbClr val="0066FF"/>
                </a:solidFill>
                <a:latin typeface="Arial" panose="020B0604020202020204" pitchFamily="34" charset="0"/>
              </a:rPr>
              <a:t>Catégorie sociale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fr-FR" altLang="fr-FR" sz="1600" b="1" dirty="0">
                <a:solidFill>
                  <a:srgbClr val="0066FF"/>
                </a:solidFill>
                <a:latin typeface="Arial" panose="020B0604020202020204" pitchFamily="34" charset="0"/>
              </a:rPr>
              <a:t>Diplôme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fr-FR" altLang="fr-FR" sz="1600" b="1" dirty="0">
                <a:solidFill>
                  <a:srgbClr val="0066FF"/>
                </a:solidFill>
                <a:latin typeface="Arial" panose="020B0604020202020204" pitchFamily="34" charset="0"/>
              </a:rPr>
              <a:t>Pratiques culturelles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fr-FR" altLang="fr-FR" sz="1600" b="1" dirty="0">
                <a:solidFill>
                  <a:srgbClr val="0066FF"/>
                </a:solidFill>
                <a:latin typeface="Arial" panose="020B0604020202020204" pitchFamily="34" charset="0"/>
              </a:rPr>
              <a:t>Conditions matérielles</a:t>
            </a:r>
          </a:p>
          <a:p>
            <a:pPr marL="285750" indent="-285750" eaLnBrk="1" hangingPunct="1">
              <a:spcBef>
                <a:spcPct val="0"/>
              </a:spcBef>
            </a:pPr>
            <a:r>
              <a:rPr lang="fr-FR" altLang="fr-FR" sz="1600" b="1" dirty="0">
                <a:solidFill>
                  <a:srgbClr val="0066FF"/>
                </a:solidFill>
                <a:latin typeface="Arial" panose="020B0604020202020204" pitchFamily="34" charset="0"/>
              </a:rPr>
              <a:t>Implication scolarité</a:t>
            </a:r>
          </a:p>
        </p:txBody>
      </p:sp>
      <p:sp>
        <p:nvSpPr>
          <p:cNvPr id="18" name="Rectangle 14">
            <a:extLst>
              <a:ext uri="{FF2B5EF4-FFF2-40B4-BE49-F238E27FC236}">
                <a16:creationId xmlns:a16="http://schemas.microsoft.com/office/drawing/2014/main" id="{725C3DED-C668-D538-68F6-D96706EF3E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70808" y="5355895"/>
            <a:ext cx="2511425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/>
              <a:t>IPS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/>
              <a:t>de l’établissement</a:t>
            </a:r>
          </a:p>
        </p:txBody>
      </p:sp>
    </p:spTree>
    <p:extLst>
      <p:ext uri="{BB962C8B-B14F-4D97-AF65-F5344CB8AC3E}">
        <p14:creationId xmlns:p14="http://schemas.microsoft.com/office/powerpoint/2010/main" val="311141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8" grpId="0" animBg="1"/>
      <p:bldP spid="9" grpId="0" animBg="1"/>
      <p:bldP spid="15" grpId="0"/>
      <p:bldP spid="16" grpId="0" animBg="1"/>
      <p:bldP spid="17" grpId="0" animBg="1"/>
      <p:bldP spid="1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040F9CD-3DBB-DC9C-2747-2C608A74271C}"/>
              </a:ext>
            </a:extLst>
          </p:cNvPr>
          <p:cNvCxnSpPr/>
          <p:nvPr/>
        </p:nvCxnSpPr>
        <p:spPr>
          <a:xfrm flipV="1">
            <a:off x="0" y="954088"/>
            <a:ext cx="8343900" cy="269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Image 1">
            <a:extLst>
              <a:ext uri="{FF2B5EF4-FFF2-40B4-BE49-F238E27FC236}">
                <a16:creationId xmlns:a16="http://schemas.microsoft.com/office/drawing/2014/main" id="{E486CBA7-A6EA-928B-5DF2-804F00C284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9919" y="1060450"/>
            <a:ext cx="8889763" cy="5753100"/>
          </a:xfrm>
          <a:prstGeom prst="rect">
            <a:avLst/>
          </a:prstGeom>
        </p:spPr>
      </p:pic>
      <p:sp>
        <p:nvSpPr>
          <p:cNvPr id="4" name="ZoneTexte 1">
            <a:extLst>
              <a:ext uri="{FF2B5EF4-FFF2-40B4-BE49-F238E27FC236}">
                <a16:creationId xmlns:a16="http://schemas.microsoft.com/office/drawing/2014/main" id="{1A7EE017-CC3F-65DA-F420-84EA9E603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075" y="455613"/>
            <a:ext cx="755646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2800" dirty="0">
                <a:solidFill>
                  <a:schemeClr val="accent5">
                    <a:lumMod val="75000"/>
                  </a:schemeClr>
                </a:solidFill>
                <a:latin typeface="Helvetica Neue Light"/>
                <a:cs typeface="Helvetica Neue Light"/>
              </a:rPr>
              <a:t>L’école privée au sein de son environnement</a:t>
            </a:r>
          </a:p>
        </p:txBody>
      </p:sp>
    </p:spTree>
    <p:extLst>
      <p:ext uri="{BB962C8B-B14F-4D97-AF65-F5344CB8AC3E}">
        <p14:creationId xmlns:p14="http://schemas.microsoft.com/office/powerpoint/2010/main" val="34361763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040F9CD-3DBB-DC9C-2747-2C608A74271C}"/>
              </a:ext>
            </a:extLst>
          </p:cNvPr>
          <p:cNvCxnSpPr/>
          <p:nvPr/>
        </p:nvCxnSpPr>
        <p:spPr>
          <a:xfrm flipV="1">
            <a:off x="0" y="954088"/>
            <a:ext cx="8343900" cy="269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oneTexte 1">
            <a:extLst>
              <a:ext uri="{FF2B5EF4-FFF2-40B4-BE49-F238E27FC236}">
                <a16:creationId xmlns:a16="http://schemas.microsoft.com/office/drawing/2014/main" id="{1A7EE017-CC3F-65DA-F420-84EA9E603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075" y="455613"/>
            <a:ext cx="755646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2800" dirty="0">
                <a:solidFill>
                  <a:schemeClr val="accent5">
                    <a:lumMod val="75000"/>
                  </a:schemeClr>
                </a:solidFill>
                <a:latin typeface="Helvetica Neue Light"/>
                <a:cs typeface="Helvetica Neue Light"/>
              </a:rPr>
              <a:t>Le forfait communal</a:t>
            </a:r>
          </a:p>
        </p:txBody>
      </p:sp>
      <p:graphicFrame>
        <p:nvGraphicFramePr>
          <p:cNvPr id="2" name="Group 114">
            <a:extLst>
              <a:ext uri="{FF2B5EF4-FFF2-40B4-BE49-F238E27FC236}">
                <a16:creationId xmlns:a16="http://schemas.microsoft.com/office/drawing/2014/main" id="{488F9F23-B4F9-85EF-03C5-EB9AB8F96CA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4849144"/>
              </p:ext>
            </p:extLst>
          </p:nvPr>
        </p:nvGraphicFramePr>
        <p:xfrm>
          <a:off x="722516" y="2132856"/>
          <a:ext cx="7777163" cy="2865439"/>
        </p:xfrm>
        <a:graphic>
          <a:graphicData uri="http://schemas.openxmlformats.org/drawingml/2006/table">
            <a:tbl>
              <a:tblPr/>
              <a:tblGrid>
                <a:gridCol w="22002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49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621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97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05952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Loire-Atlantique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Effectif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scolarisé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Moyenne départementale</a:t>
                      </a:r>
                    </a:p>
                    <a:p>
                      <a:pPr marL="0" marR="0" lvl="0" indent="0" algn="ctr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forfait élève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Total des versements communaux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011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école maternelle privée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17.258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1412 €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24.368.296 €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0111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école élémentaire privée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30.083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511 €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0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15.372.413 €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725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20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39.740.709 €</a:t>
                      </a:r>
                    </a:p>
                  </a:txBody>
                  <a:tcPr marT="45725" marB="45725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" name="Text Box 112">
            <a:extLst>
              <a:ext uri="{FF2B5EF4-FFF2-40B4-BE49-F238E27FC236}">
                <a16:creationId xmlns:a16="http://schemas.microsoft.com/office/drawing/2014/main" id="{2C6F6853-9A40-207A-D45A-66BB5A1FDE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4715" y="5576887"/>
            <a:ext cx="5030787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i="1" u="sng" dirty="0"/>
              <a:t>Sources 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i="1" dirty="0"/>
              <a:t>Effectifs : Données Académie de Nantes rentrée 2024/2025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i="1" dirty="0"/>
              <a:t>Forfaits : Etude sur les forfaits, FNOGEC, 2025</a:t>
            </a:r>
          </a:p>
        </p:txBody>
      </p:sp>
      <p:sp>
        <p:nvSpPr>
          <p:cNvPr id="7" name="Text Box 111">
            <a:extLst>
              <a:ext uri="{FF2B5EF4-FFF2-40B4-BE49-F238E27FC236}">
                <a16:creationId xmlns:a16="http://schemas.microsoft.com/office/drawing/2014/main" id="{B6CA3062-06F3-ACF0-A020-CD1C427A05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3738" y="1398783"/>
            <a:ext cx="4439229" cy="461665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 dirty="0"/>
              <a:t> </a:t>
            </a:r>
            <a:r>
              <a:rPr lang="fr-FR" altLang="fr-FR" sz="2000" b="1" dirty="0"/>
              <a:t>Estimation de l’enjeu financier annuel</a:t>
            </a:r>
          </a:p>
        </p:txBody>
      </p:sp>
      <p:sp>
        <p:nvSpPr>
          <p:cNvPr id="8" name="Text Box 112">
            <a:extLst>
              <a:ext uri="{FF2B5EF4-FFF2-40B4-BE49-F238E27FC236}">
                <a16:creationId xmlns:a16="http://schemas.microsoft.com/office/drawing/2014/main" id="{57AA7C68-A2CA-B293-0D67-70C08B798F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2516" y="5046565"/>
            <a:ext cx="5052986" cy="5847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i="1" u="sng" dirty="0"/>
              <a:t>Remarque: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1600" i="1" dirty="0"/>
              <a:t>Les deux moyennes départementales ne sont pas pondérées</a:t>
            </a:r>
          </a:p>
        </p:txBody>
      </p:sp>
    </p:spTree>
    <p:extLst>
      <p:ext uri="{BB962C8B-B14F-4D97-AF65-F5344CB8AC3E}">
        <p14:creationId xmlns:p14="http://schemas.microsoft.com/office/powerpoint/2010/main" val="47056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040F9CD-3DBB-DC9C-2747-2C608A74271C}"/>
              </a:ext>
            </a:extLst>
          </p:cNvPr>
          <p:cNvCxnSpPr/>
          <p:nvPr/>
        </p:nvCxnSpPr>
        <p:spPr>
          <a:xfrm flipV="1">
            <a:off x="0" y="954088"/>
            <a:ext cx="8343900" cy="269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oneTexte 1">
            <a:extLst>
              <a:ext uri="{FF2B5EF4-FFF2-40B4-BE49-F238E27FC236}">
                <a16:creationId xmlns:a16="http://schemas.microsoft.com/office/drawing/2014/main" id="{1A7EE017-CC3F-65DA-F420-84EA9E603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075" y="455613"/>
            <a:ext cx="755646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2800" dirty="0">
                <a:solidFill>
                  <a:schemeClr val="accent5">
                    <a:lumMod val="75000"/>
                  </a:schemeClr>
                </a:solidFill>
                <a:latin typeface="Helvetica Neue Light"/>
                <a:cs typeface="Helvetica Neue Light"/>
              </a:rPr>
              <a:t>Le forfait communal</a:t>
            </a:r>
          </a:p>
        </p:txBody>
      </p:sp>
      <p:graphicFrame>
        <p:nvGraphicFramePr>
          <p:cNvPr id="2" name="Group 177">
            <a:extLst>
              <a:ext uri="{FF2B5EF4-FFF2-40B4-BE49-F238E27FC236}">
                <a16:creationId xmlns:a16="http://schemas.microsoft.com/office/drawing/2014/main" id="{38E91BF3-0C07-9559-A371-9B4C446BF0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1863181"/>
              </p:ext>
            </p:extLst>
          </p:nvPr>
        </p:nvGraphicFramePr>
        <p:xfrm>
          <a:off x="431800" y="2025853"/>
          <a:ext cx="8280400" cy="944808"/>
        </p:xfrm>
        <a:graphic>
          <a:graphicData uri="http://schemas.openxmlformats.org/drawingml/2006/table">
            <a:tbl>
              <a:tblPr/>
              <a:tblGrid>
                <a:gridCol w="1655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732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398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567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Seuil inférieur</a:t>
                      </a:r>
                      <a:endParaRPr kumimoji="0" lang="en-US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Seuil</a:t>
                      </a:r>
                      <a:r>
                        <a:rPr kumimoji="0" lang="en-US" altLang="fr-FR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altLang="fr-FR" sz="18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supérieur</a:t>
                      </a:r>
                      <a:endParaRPr kumimoji="0" lang="en-US" altLang="fr-FR" sz="1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écart</a:t>
                      </a:r>
                      <a:endParaRPr kumimoji="0" lang="en-US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différentiel</a:t>
                      </a:r>
                      <a:endParaRPr kumimoji="0" lang="en-US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8993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Loire - atlantique</a:t>
                      </a:r>
                      <a:endParaRPr kumimoji="0" lang="en-US" alt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133 €</a:t>
                      </a:r>
                      <a:endParaRPr kumimoji="0" lang="en-US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1215,24 €</a:t>
                      </a:r>
                      <a:endParaRPr kumimoji="0" lang="en-US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1082,24 €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 9,14</a:t>
                      </a:r>
                      <a:endParaRPr kumimoji="0" lang="en-US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" name="Object 110">
            <a:extLst>
              <a:ext uri="{FF2B5EF4-FFF2-40B4-BE49-F238E27FC236}">
                <a16:creationId xmlns:a16="http://schemas.microsoft.com/office/drawing/2014/main" id="{B177663E-669D-7343-18CC-3221C0476A6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1836241"/>
              </p:ext>
            </p:extLst>
          </p:nvPr>
        </p:nvGraphicFramePr>
        <p:xfrm>
          <a:off x="-612576" y="3024187"/>
          <a:ext cx="11017250" cy="216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Graphique" r:id="rId4" imgW="5778500" imgH="1841500" progId="MSGraph.Chart.8">
                  <p:embed/>
                </p:oleObj>
              </mc:Choice>
              <mc:Fallback>
                <p:oleObj name="Graphique" r:id="rId4" imgW="5778500" imgH="1841500" progId="MSGraph.Chart.8">
                  <p:embed/>
                  <p:pic>
                    <p:nvPicPr>
                      <p:cNvPr id="24607" name="Object 110">
                        <a:extLst>
                          <a:ext uri="{FF2B5EF4-FFF2-40B4-BE49-F238E27FC236}">
                            <a16:creationId xmlns:a16="http://schemas.microsoft.com/office/drawing/2014/main" id="{C808A62E-01F7-84F1-3AC2-EFA4DE04947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612576" y="3024187"/>
                        <a:ext cx="11017250" cy="2160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Group 175">
            <a:extLst>
              <a:ext uri="{FF2B5EF4-FFF2-40B4-BE49-F238E27FC236}">
                <a16:creationId xmlns:a16="http://schemas.microsoft.com/office/drawing/2014/main" id="{1D6310F1-A9DA-E8DF-7EA0-B267E2DC6D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4680544"/>
              </p:ext>
            </p:extLst>
          </p:nvPr>
        </p:nvGraphicFramePr>
        <p:xfrm>
          <a:off x="791369" y="5487987"/>
          <a:ext cx="7561262" cy="914400"/>
        </p:xfrm>
        <a:graphic>
          <a:graphicData uri="http://schemas.openxmlformats.org/drawingml/2006/table">
            <a:tbl>
              <a:tblPr/>
              <a:tblGrid>
                <a:gridCol w="1512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1288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13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28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- 299</a:t>
                      </a:r>
                      <a:endParaRPr kumimoji="0" lang="en-US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300 - 499</a:t>
                      </a:r>
                      <a:endParaRPr kumimoji="0" lang="en-US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500 – 699</a:t>
                      </a:r>
                      <a:endParaRPr kumimoji="0" lang="en-US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700 - 899</a:t>
                      </a:r>
                      <a:endParaRPr kumimoji="0" lang="en-US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900 et +</a:t>
                      </a:r>
                      <a:endParaRPr kumimoji="0" lang="en-US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74638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8" name="Text Box 4">
            <a:extLst>
              <a:ext uri="{FF2B5EF4-FFF2-40B4-BE49-F238E27FC236}">
                <a16:creationId xmlns:a16="http://schemas.microsoft.com/office/drawing/2014/main" id="{19054A30-4FED-7486-0E4F-0359348EE3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1800" y="1382784"/>
            <a:ext cx="6765185" cy="40011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zh-CN" sz="2000" b="1">
                <a:ea typeface="SimSun" panose="02010600030101010101" pitchFamily="2" charset="-122"/>
              </a:rPr>
              <a:t>Forfait communal - écoles élémentaires privées sous contrat</a:t>
            </a:r>
            <a:r>
              <a:rPr lang="fr-FR" altLang="zh-CN" sz="2000">
                <a:ea typeface="SimSun" panose="02010600030101010101" pitchFamily="2" charset="-122"/>
              </a:rPr>
              <a:t> </a:t>
            </a:r>
            <a:endParaRPr lang="fr-FR" altLang="fr-FR" sz="2000"/>
          </a:p>
        </p:txBody>
      </p:sp>
    </p:spTree>
    <p:extLst>
      <p:ext uri="{BB962C8B-B14F-4D97-AF65-F5344CB8AC3E}">
        <p14:creationId xmlns:p14="http://schemas.microsoft.com/office/powerpoint/2010/main" val="10622829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Connecteur droit 4">
            <a:extLst>
              <a:ext uri="{FF2B5EF4-FFF2-40B4-BE49-F238E27FC236}">
                <a16:creationId xmlns:a16="http://schemas.microsoft.com/office/drawing/2014/main" id="{F040F9CD-3DBB-DC9C-2747-2C608A74271C}"/>
              </a:ext>
            </a:extLst>
          </p:cNvPr>
          <p:cNvCxnSpPr/>
          <p:nvPr/>
        </p:nvCxnSpPr>
        <p:spPr>
          <a:xfrm flipV="1">
            <a:off x="0" y="954088"/>
            <a:ext cx="8343900" cy="269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ZoneTexte 1">
            <a:extLst>
              <a:ext uri="{FF2B5EF4-FFF2-40B4-BE49-F238E27FC236}">
                <a16:creationId xmlns:a16="http://schemas.microsoft.com/office/drawing/2014/main" id="{1A7EE017-CC3F-65DA-F420-84EA9E6032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075" y="455613"/>
            <a:ext cx="755646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2800" dirty="0">
                <a:solidFill>
                  <a:schemeClr val="accent5">
                    <a:lumMod val="75000"/>
                  </a:schemeClr>
                </a:solidFill>
                <a:latin typeface="Helvetica Neue Light"/>
                <a:cs typeface="Helvetica Neue Light"/>
              </a:rPr>
              <a:t>Le forfait communal</a:t>
            </a:r>
          </a:p>
        </p:txBody>
      </p:sp>
      <p:graphicFrame>
        <p:nvGraphicFramePr>
          <p:cNvPr id="9" name="Group 177">
            <a:extLst>
              <a:ext uri="{FF2B5EF4-FFF2-40B4-BE49-F238E27FC236}">
                <a16:creationId xmlns:a16="http://schemas.microsoft.com/office/drawing/2014/main" id="{D6A613C7-CD0F-E3EE-009A-1FF7906973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2207504"/>
              </p:ext>
            </p:extLst>
          </p:nvPr>
        </p:nvGraphicFramePr>
        <p:xfrm>
          <a:off x="580204" y="1959435"/>
          <a:ext cx="8281987" cy="1097208"/>
        </p:xfrm>
        <a:graphic>
          <a:graphicData uri="http://schemas.openxmlformats.org/drawingml/2006/table">
            <a:tbl>
              <a:tblPr/>
              <a:tblGrid>
                <a:gridCol w="16557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57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73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576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3995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fr-FR" alt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Seuil inférieur</a:t>
                      </a:r>
                      <a:endParaRPr kumimoji="0" lang="en-US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Seuil supérieur</a:t>
                      </a:r>
                      <a:endParaRPr kumimoji="0" lang="en-US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écart</a:t>
                      </a:r>
                      <a:endParaRPr kumimoji="0" lang="en-US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8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différentiel</a:t>
                      </a:r>
                      <a:endParaRPr kumimoji="0" lang="en-US" altLang="fr-FR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7104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Loire Atlantique</a:t>
                      </a:r>
                      <a:endParaRPr kumimoji="0" lang="en-US" altLang="fr-FR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664 €</a:t>
                      </a:r>
                      <a:endParaRPr kumimoji="0" lang="en-US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3050,18 €</a:t>
                      </a:r>
                      <a:endParaRPr kumimoji="0" lang="en-US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2386,18 €</a:t>
                      </a: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X 4,59</a:t>
                      </a:r>
                      <a:endParaRPr kumimoji="0" lang="en-US" altLang="fr-FR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702" marB="45702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Object 110">
            <a:extLst>
              <a:ext uri="{FF2B5EF4-FFF2-40B4-BE49-F238E27FC236}">
                <a16:creationId xmlns:a16="http://schemas.microsoft.com/office/drawing/2014/main" id="{97382DF8-E977-7E43-7028-F495396172C9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48217435"/>
              </p:ext>
            </p:extLst>
          </p:nvPr>
        </p:nvGraphicFramePr>
        <p:xfrm>
          <a:off x="-540966" y="3141241"/>
          <a:ext cx="11233151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8" name="Graphique" r:id="rId4" imgW="5740400" imgH="1778000" progId="MSGraph.Chart.8">
                  <p:embed/>
                </p:oleObj>
              </mc:Choice>
              <mc:Fallback>
                <p:oleObj name="Graphique" r:id="rId4" imgW="5740400" imgH="1778000" progId="MSGraph.Chart.8">
                  <p:embed/>
                  <p:pic>
                    <p:nvPicPr>
                      <p:cNvPr id="25631" name="Object 110">
                        <a:extLst>
                          <a:ext uri="{FF2B5EF4-FFF2-40B4-BE49-F238E27FC236}">
                            <a16:creationId xmlns:a16="http://schemas.microsoft.com/office/drawing/2014/main" id="{1A3231C3-BB86-1A01-969C-192384377A4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40966" y="3141241"/>
                        <a:ext cx="11233151" cy="21605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Group 175">
            <a:extLst>
              <a:ext uri="{FF2B5EF4-FFF2-40B4-BE49-F238E27FC236}">
                <a16:creationId xmlns:a16="http://schemas.microsoft.com/office/drawing/2014/main" id="{8E6D0B6B-02C8-D9F9-B9C8-0F98B61ED08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392689"/>
              </p:ext>
            </p:extLst>
          </p:nvPr>
        </p:nvGraphicFramePr>
        <p:xfrm>
          <a:off x="864765" y="5219577"/>
          <a:ext cx="7775575" cy="1279992"/>
        </p:xfrm>
        <a:graphic>
          <a:graphicData uri="http://schemas.openxmlformats.org/drawingml/2006/table">
            <a:tbl>
              <a:tblPr/>
              <a:tblGrid>
                <a:gridCol w="1555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541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55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41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5575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822565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700 -999</a:t>
                      </a:r>
                      <a:endParaRPr kumimoji="0" lang="en-US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1000 - 1299</a:t>
                      </a:r>
                      <a:endParaRPr kumimoji="0" lang="en-US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1300 - 1599</a:t>
                      </a:r>
                      <a:endParaRPr kumimoji="0" lang="en-US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1600 - 1899</a:t>
                      </a:r>
                      <a:endParaRPr kumimoji="0" lang="en-US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4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1900 et +</a:t>
                      </a:r>
                      <a:endParaRPr kumimoji="0" lang="en-US" altLang="fr-FR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SimSun" panose="02010600030101010101" pitchFamily="2" charset="-122"/>
                        <a:cs typeface="Times New Roman" panose="02020603050405020304" pitchFamily="18" charset="0"/>
                      </a:endParaRP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696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25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37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51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fr-FR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SimSun" panose="02010600030101010101" pitchFamily="2" charset="-122"/>
                          <a:cs typeface="Times New Roman" panose="02020603050405020304" pitchFamily="18" charset="0"/>
                        </a:rPr>
                        <a:t>29</a:t>
                      </a:r>
                    </a:p>
                  </a:txBody>
                  <a:tcPr marT="45678" marB="45678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2" name="Rectangle 4">
            <a:extLst>
              <a:ext uri="{FF2B5EF4-FFF2-40B4-BE49-F238E27FC236}">
                <a16:creationId xmlns:a16="http://schemas.microsoft.com/office/drawing/2014/main" id="{45E8B3C7-2FCA-4BF3-9FBD-DF44C5982E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6381" y="1377648"/>
            <a:ext cx="6591869" cy="400110"/>
          </a:xfrm>
          <a:prstGeom prst="rect">
            <a:avLst/>
          </a:prstGeom>
          <a:solidFill>
            <a:srgbClr val="00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zh-CN" sz="2000" b="1" dirty="0">
                <a:ea typeface="SimSun" panose="02010600030101010101" pitchFamily="2" charset="-122"/>
              </a:rPr>
              <a:t>Forfait communal - écoles maternelles privées sous contrat</a:t>
            </a:r>
            <a:endParaRPr lang="fr-FR" altLang="fr-FR" sz="2000" b="1" dirty="0"/>
          </a:p>
        </p:txBody>
      </p:sp>
    </p:spTree>
    <p:extLst>
      <p:ext uri="{BB962C8B-B14F-4D97-AF65-F5344CB8AC3E}">
        <p14:creationId xmlns:p14="http://schemas.microsoft.com/office/powerpoint/2010/main" val="26091878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>
            <a:extLst>
              <a:ext uri="{FF2B5EF4-FFF2-40B4-BE49-F238E27FC236}">
                <a16:creationId xmlns:a16="http://schemas.microsoft.com/office/drawing/2014/main" id="{D2651436-B6C0-955B-A763-D32F105C9A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361" y="1358165"/>
            <a:ext cx="4319588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01" name="Text Box 5">
            <a:extLst>
              <a:ext uri="{FF2B5EF4-FFF2-40B4-BE49-F238E27FC236}">
                <a16:creationId xmlns:a16="http://schemas.microsoft.com/office/drawing/2014/main" id="{E849A8BE-EF5E-7299-D02A-EC10C7731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904" y="1042279"/>
            <a:ext cx="8650345" cy="369332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fr-FR" altLang="fr-FR" b="1" dirty="0"/>
              <a:t>Le malentendu, la base de calcul :coût de l’école ou coût de la classe ?</a:t>
            </a:r>
          </a:p>
        </p:txBody>
      </p:sp>
      <p:sp>
        <p:nvSpPr>
          <p:cNvPr id="4104" name="Rectangle 8">
            <a:extLst>
              <a:ext uri="{FF2B5EF4-FFF2-40B4-BE49-F238E27FC236}">
                <a16:creationId xmlns:a16="http://schemas.microsoft.com/office/drawing/2014/main" id="{169B8129-6F1E-8723-47E5-1FA9ED6DCBFA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759309" y="1988840"/>
            <a:ext cx="4063330" cy="4176935"/>
          </a:xfrm>
          <a:noFill/>
          <a:ln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00"/>
                </a:solidFill>
              </a14:hiddenFill>
            </a:ext>
          </a:extLst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fr-FR" altLang="fr-FR" sz="2400" b="1" dirty="0">
                <a:latin typeface="Arial" panose="020B0604020202020204" pitchFamily="34" charset="0"/>
                <a:cs typeface="Arial" panose="020B0604020202020204" pitchFamily="34" charset="0"/>
              </a:rPr>
              <a:t>Conséquences :</a:t>
            </a:r>
          </a:p>
          <a:p>
            <a:pPr>
              <a:lnSpc>
                <a:spcPct val="90000"/>
              </a:lnSpc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Fluides </a:t>
            </a:r>
            <a:r>
              <a:rPr lang="fr-FR" altLang="fr-FR" sz="1800">
                <a:latin typeface="Arial" panose="020B0604020202020204" pitchFamily="34" charset="0"/>
                <a:cs typeface="Arial" panose="020B0604020202020204" pitchFamily="34" charset="0"/>
              </a:rPr>
              <a:t>: 24/40</a:t>
            </a:r>
            <a:endParaRPr lang="fr-FR" altLang="fr-FR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ATSEM 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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70 % masse salariale</a:t>
            </a:r>
          </a:p>
          <a:p>
            <a:pPr lvl="1">
              <a:lnSpc>
                <a:spcPct val="90000"/>
              </a:lnSpc>
            </a:pPr>
            <a:endParaRPr lang="fr-FR" altLang="fr-FR" sz="1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90000"/>
              </a:lnSpc>
            </a:pP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Sur un cas précis 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24/45 :</a:t>
            </a:r>
          </a:p>
          <a:p>
            <a:pPr lvl="1">
              <a:lnSpc>
                <a:spcPct val="90000"/>
              </a:lnSpc>
            </a:pPr>
            <a:r>
              <a:rPr lang="fr-FR" altLang="fr-FR" sz="1800" u="sng" dirty="0">
                <a:latin typeface="Arial" panose="020B0604020202020204" pitchFamily="34" charset="0"/>
                <a:cs typeface="Arial" panose="020B0604020202020204" pitchFamily="34" charset="0"/>
              </a:rPr>
              <a:t>Coût de l’école = 220.000 €</a:t>
            </a: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956 €/élève</a:t>
            </a:r>
          </a:p>
          <a:p>
            <a:pPr lvl="1">
              <a:lnSpc>
                <a:spcPct val="90000"/>
              </a:lnSpc>
            </a:pPr>
            <a:r>
              <a:rPr lang="fr-FR" altLang="fr-FR" sz="1800" u="sng" dirty="0">
                <a:latin typeface="Arial" panose="020B0604020202020204" pitchFamily="34" charset="0"/>
                <a:cs typeface="Arial" panose="020B0604020202020204" pitchFamily="34" charset="0"/>
              </a:rPr>
              <a:t>Coût scolaire = 120.230 €</a:t>
            </a:r>
          </a:p>
          <a:p>
            <a:pPr lvl="1">
              <a:lnSpc>
                <a:spcPct val="90000"/>
              </a:lnSpc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552 €/élève</a:t>
            </a:r>
          </a:p>
          <a:p>
            <a:pPr lvl="1">
              <a:lnSpc>
                <a:spcPct val="90000"/>
              </a:lnSpc>
            </a:pPr>
            <a:r>
              <a:rPr lang="fr-FR" altLang="fr-FR" sz="1800" dirty="0">
                <a:latin typeface="Arial" panose="020B0604020202020204" pitchFamily="34" charset="0"/>
                <a:cs typeface="Arial" panose="020B0604020202020204" pitchFamily="34" charset="0"/>
              </a:rPr>
              <a:t>Forfait communal :</a:t>
            </a:r>
          </a:p>
          <a:p>
            <a:pPr lvl="1">
              <a:lnSpc>
                <a:spcPct val="90000"/>
              </a:lnSpc>
            </a:pP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École = 123.391 </a:t>
            </a:r>
          </a:p>
          <a:p>
            <a:pPr lvl="1">
              <a:lnSpc>
                <a:spcPct val="90000"/>
              </a:lnSpc>
            </a:pP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classe = </a:t>
            </a:r>
            <a:r>
              <a:rPr lang="fr-FR" altLang="zh-CN" sz="1800" b="1" dirty="0"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67.433</a:t>
            </a:r>
          </a:p>
          <a:p>
            <a:pPr lvl="1">
              <a:lnSpc>
                <a:spcPct val="90000"/>
              </a:lnSpc>
            </a:pPr>
            <a:r>
              <a:rPr lang="fr-FR" altLang="fr-FR" sz="1800" b="1" dirty="0">
                <a:latin typeface="Arial" panose="020B0604020202020204" pitchFamily="34" charset="0"/>
                <a:cs typeface="Arial" panose="020B0604020202020204" pitchFamily="34" charset="0"/>
              </a:rPr>
              <a:t>Surcoût :  45 ¨%</a:t>
            </a:r>
          </a:p>
        </p:txBody>
      </p:sp>
      <p:sp>
        <p:nvSpPr>
          <p:cNvPr id="4105" name="Text Box 9">
            <a:extLst>
              <a:ext uri="{FF2B5EF4-FFF2-40B4-BE49-F238E27FC236}">
                <a16:creationId xmlns:a16="http://schemas.microsoft.com/office/drawing/2014/main" id="{5FC6146E-4242-FC9A-656A-6DD15C1D2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151" y="6304020"/>
            <a:ext cx="2454275" cy="40011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>
            <a:spAutoFit/>
          </a:bodyPr>
          <a:lstStyle/>
          <a:p>
            <a:pPr algn="ctr"/>
            <a:r>
              <a:rPr lang="fr-FR" altLang="fr-FR" sz="2000" b="1" dirty="0"/>
              <a:t>40 h/semaine</a:t>
            </a:r>
          </a:p>
        </p:txBody>
      </p:sp>
      <p:sp>
        <p:nvSpPr>
          <p:cNvPr id="4106" name="Text Box 10">
            <a:extLst>
              <a:ext uri="{FF2B5EF4-FFF2-40B4-BE49-F238E27FC236}">
                <a16:creationId xmlns:a16="http://schemas.microsoft.com/office/drawing/2014/main" id="{2C8636A4-D359-A491-190F-2AFBCE0A47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20810" y="6065102"/>
            <a:ext cx="168026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fr-FR" altLang="fr-FR" sz="2000" b="1" dirty="0"/>
              <a:t>24 h</a:t>
            </a:r>
          </a:p>
          <a:p>
            <a:pPr algn="ctr"/>
            <a:r>
              <a:rPr lang="fr-FR" altLang="fr-FR" sz="2000" b="1" dirty="0"/>
              <a:t>par semaine</a:t>
            </a:r>
          </a:p>
        </p:txBody>
      </p:sp>
      <p:cxnSp>
        <p:nvCxnSpPr>
          <p:cNvPr id="2" name="Connecteur droit 1">
            <a:extLst>
              <a:ext uri="{FF2B5EF4-FFF2-40B4-BE49-F238E27FC236}">
                <a16:creationId xmlns:a16="http://schemas.microsoft.com/office/drawing/2014/main" id="{3E02D937-8CFD-C8FD-C73E-137869AC2C0D}"/>
              </a:ext>
            </a:extLst>
          </p:cNvPr>
          <p:cNvCxnSpPr/>
          <p:nvPr/>
        </p:nvCxnSpPr>
        <p:spPr>
          <a:xfrm flipV="1">
            <a:off x="0" y="954088"/>
            <a:ext cx="8343900" cy="26987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ZoneTexte 1">
            <a:extLst>
              <a:ext uri="{FF2B5EF4-FFF2-40B4-BE49-F238E27FC236}">
                <a16:creationId xmlns:a16="http://schemas.microsoft.com/office/drawing/2014/main" id="{7B5E4BE9-CC75-F936-7657-E710B323A9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1075" y="455613"/>
            <a:ext cx="7556469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fr-FR" sz="2800" dirty="0">
                <a:solidFill>
                  <a:schemeClr val="accent5">
                    <a:lumMod val="75000"/>
                  </a:schemeClr>
                </a:solidFill>
                <a:latin typeface="Helvetica Neue Light"/>
                <a:cs typeface="Helvetica Neue Light"/>
              </a:rPr>
              <a:t>Le forfait communal</a:t>
            </a:r>
          </a:p>
        </p:txBody>
      </p:sp>
      <p:sp>
        <p:nvSpPr>
          <p:cNvPr id="4" name="ZoneTexte 1">
            <a:extLst>
              <a:ext uri="{FF2B5EF4-FFF2-40B4-BE49-F238E27FC236}">
                <a16:creationId xmlns:a16="http://schemas.microsoft.com/office/drawing/2014/main" id="{411599AC-347C-61B0-25D2-ACDC115DF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988" y="44450"/>
            <a:ext cx="10795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MS PGothic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6000" b="1" dirty="0">
                <a:solidFill>
                  <a:srgbClr val="31859C"/>
                </a:solidFill>
                <a:latin typeface="Helvetica Neue Light" panose="02000403000000020004" pitchFamily="2" charset="0"/>
              </a:rPr>
              <a:t>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Espace réservé du pied de page 2">
            <a:extLst>
              <a:ext uri="{FF2B5EF4-FFF2-40B4-BE49-F238E27FC236}">
                <a16:creationId xmlns:a16="http://schemas.microsoft.com/office/drawing/2014/main" id="{429D39C8-DB98-F61D-B49F-346337C47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fr-FR" sz="1400"/>
              <a:t>LE - FAL 44 -2026 </a:t>
            </a:r>
          </a:p>
        </p:txBody>
      </p:sp>
      <p:sp>
        <p:nvSpPr>
          <p:cNvPr id="43010" name="Espace réservé du numéro de diapositive 3">
            <a:extLst>
              <a:ext uri="{FF2B5EF4-FFF2-40B4-BE49-F238E27FC236}">
                <a16:creationId xmlns:a16="http://schemas.microsoft.com/office/drawing/2014/main" id="{738EA0D9-16B3-7EFB-A746-1C76EEC23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4315360A-78A0-AE4C-BC2D-B2EDC34BA668}" type="slidenum">
              <a:rPr lang="fr-FR" altLang="fr-FR" sz="1400" smtClean="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fr-FR" altLang="fr-FR" sz="1400"/>
          </a:p>
        </p:txBody>
      </p:sp>
      <p:sp>
        <p:nvSpPr>
          <p:cNvPr id="43011" name="Rectangle 5">
            <a:extLst>
              <a:ext uri="{FF2B5EF4-FFF2-40B4-BE49-F238E27FC236}">
                <a16:creationId xmlns:a16="http://schemas.microsoft.com/office/drawing/2014/main" id="{291300C5-1BA4-C140-7331-6670482EE7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3431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fr-FR" altLang="fr-FR" sz="2400"/>
          </a:p>
        </p:txBody>
      </p:sp>
      <p:sp>
        <p:nvSpPr>
          <p:cNvPr id="43012" name="Rectangle 6">
            <a:extLst>
              <a:ext uri="{FF2B5EF4-FFF2-40B4-BE49-F238E27FC236}">
                <a16:creationId xmlns:a16="http://schemas.microsoft.com/office/drawing/2014/main" id="{ADE3E7BE-F905-663B-95E3-0B6EF2104C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00138" y="836613"/>
            <a:ext cx="7143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fr-FR" altLang="fr-FR" sz="2400" b="1"/>
              <a:t>Répartition des IPS des 632 écoles du département 44</a:t>
            </a:r>
          </a:p>
        </p:txBody>
      </p:sp>
      <p:sp>
        <p:nvSpPr>
          <p:cNvPr id="43013" name="Text Box 7">
            <a:extLst>
              <a:ext uri="{FF2B5EF4-FFF2-40B4-BE49-F238E27FC236}">
                <a16:creationId xmlns:a16="http://schemas.microsoft.com/office/drawing/2014/main" id="{85F88C7F-3A23-4548-BD6C-BEF2897CB3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013325"/>
            <a:ext cx="34925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/>
              <a:t>Moyenne départementale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CC0000"/>
                </a:solidFill>
              </a:rPr>
              <a:t>IPS Public : 110,7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chemeClr val="accent2"/>
                </a:solidFill>
              </a:rPr>
              <a:t>IPS Privé :   120,6</a:t>
            </a:r>
          </a:p>
        </p:txBody>
      </p:sp>
      <p:sp>
        <p:nvSpPr>
          <p:cNvPr id="43014" name="Text Box 8">
            <a:extLst>
              <a:ext uri="{FF2B5EF4-FFF2-40B4-BE49-F238E27FC236}">
                <a16:creationId xmlns:a16="http://schemas.microsoft.com/office/drawing/2014/main" id="{989B1E99-EA22-26DE-7790-FEBD986C20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53113" y="5049838"/>
            <a:ext cx="26797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/>
              <a:t>Ecarts IPS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CC0000"/>
                </a:solidFill>
              </a:rPr>
              <a:t>Public :71,2 - 149,1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fr-FR" altLang="fr-FR" sz="2400" b="1">
                <a:solidFill>
                  <a:srgbClr val="0000FF"/>
                </a:solidFill>
              </a:rPr>
              <a:t>Privé :  92,7 - 148,2</a:t>
            </a:r>
          </a:p>
        </p:txBody>
      </p:sp>
      <p:graphicFrame>
        <p:nvGraphicFramePr>
          <p:cNvPr id="43015" name="Object 9">
            <a:extLst>
              <a:ext uri="{FF2B5EF4-FFF2-40B4-BE49-F238E27FC236}">
                <a16:creationId xmlns:a16="http://schemas.microsoft.com/office/drawing/2014/main" id="{345A968A-5D18-DBED-309B-0BC7D8AF138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3850" y="1700213"/>
          <a:ext cx="8496300" cy="3241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Graphique" r:id="rId3" imgW="5499100" imgH="2184400" progId="MSGraph.Chart.8">
                  <p:embed/>
                </p:oleObj>
              </mc:Choice>
              <mc:Fallback>
                <p:oleObj name="Graphique" r:id="rId3" imgW="5499100" imgH="2184400" progId="MSGraph.Chart.8">
                  <p:embed/>
                  <p:pic>
                    <p:nvPicPr>
                      <p:cNvPr id="43015" name="Object 9">
                        <a:extLst>
                          <a:ext uri="{FF2B5EF4-FFF2-40B4-BE49-F238E27FC236}">
                            <a16:creationId xmlns:a16="http://schemas.microsoft.com/office/drawing/2014/main" id="{345A968A-5D18-DBED-309B-0BC7D8AF138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700213"/>
                        <a:ext cx="8496300" cy="3241675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5481</TotalTime>
  <Words>353</Words>
  <Application>Microsoft Office PowerPoint</Application>
  <PresentationFormat>Affichage à l'écran (4:3)</PresentationFormat>
  <Paragraphs>118</Paragraphs>
  <Slides>8</Slides>
  <Notes>6</Notes>
  <HiddenSlides>0</HiddenSlides>
  <MMClips>0</MMClips>
  <ScaleCrop>false</ScaleCrop>
  <HeadingPairs>
    <vt:vector size="8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Helvetica Neue Light</vt:lpstr>
      <vt:lpstr>Times New Roman</vt:lpstr>
      <vt:lpstr>Conception personnalisée</vt:lpstr>
      <vt:lpstr>Graphique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YVES</dc:creator>
  <cp:lastModifiedBy>Berengere SAULNIER</cp:lastModifiedBy>
  <cp:revision>461</cp:revision>
  <cp:lastPrinted>2012-02-27T09:43:00Z</cp:lastPrinted>
  <dcterms:created xsi:type="dcterms:W3CDTF">2005-01-28T06:27:19Z</dcterms:created>
  <dcterms:modified xsi:type="dcterms:W3CDTF">2026-05-29T06:49:11Z</dcterms:modified>
</cp:coreProperties>
</file>